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 Programming in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Unlocking Robust and Scalable Code with OOPs Principles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534"/>
            <a:ext cx="10900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Takeaways: Mastering OOPs in JS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594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fully supports OOPs principles through modern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E5E5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syntax and object paradigms.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15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four pillars—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Encapsulation, Abstraction, Inheritance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Polymorphism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—are crucial for robust design.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7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OOP facilitates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real-world modeling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promotes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reusability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leading to maintainable applications.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001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Hands-on practice with small examples is the most effective way to grasp these concepts deeply.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718209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B6FCB8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027890"/>
            <a:ext cx="354330" cy="28348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01748" y="5001697"/>
            <a:ext cx="3947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Future-Proof Your Code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01748" y="5582841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Embrace OOPs to build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clean, scalable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applications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that are easier to develop and maintain in the long run.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079"/>
            <a:ext cx="5410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CHAPTER 1: Understanding the Core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732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Object-Oriented Programming (OOP)?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407110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04062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730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901083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638080"/>
            <a:ext cx="2985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Organised Codebase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12849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OOP is a paradigm for structuring code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objects and classes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mirroring real-world entities and their interactions.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07110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04062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730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90108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638080"/>
            <a:ext cx="3171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Modularity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12849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helps break down complex systems into smaller, manageable units, improving code organization and readability.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07110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DFA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404062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730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901083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63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&amp; Secure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12849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principles make code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reusable, secure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to manage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reducing errors and facilitating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106688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Adopt OOPs in JavaScript Development?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6688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83506" y="1829157"/>
            <a:ext cx="26700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Modular &amp; Clean Code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383506" y="2294096"/>
            <a:ext cx="638460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OOP fosters a modular design, leading to highly organised and maintainable codebases.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93790" y="323754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83506" y="3299817"/>
            <a:ext cx="25136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Modeling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383506" y="3764756"/>
            <a:ext cx="638460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allows developers to map real-world concepts directly into code, simplifying complex problem-solving.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93790" y="470820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83506" y="4770477"/>
            <a:ext cx="37273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Simplified Debugging &amp; Scaling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383506" y="5235416"/>
            <a:ext cx="638460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structured nature of OOP makes code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easier to debug, test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larger applications.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617886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83506" y="6241137"/>
            <a:ext cx="2982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Native JavaScript Support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83506" y="6706076"/>
            <a:ext cx="6384607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embraces OOPs through modern syntax like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extends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keywords, making it intuitive.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8408" y="1766888"/>
            <a:ext cx="5625703" cy="31644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9014"/>
            <a:ext cx="299906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CHAPTER 2: The Four Pillars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93790" y="2045732"/>
            <a:ext cx="686407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Fundamental Pillars of OOPs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9990"/>
            <a:ext cx="793790" cy="9526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6290" y="293870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746290" y="3281958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Bundles data and methods, hiding internal state from outside access for security and control.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32609"/>
            <a:ext cx="793790" cy="9526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46290" y="389132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746290" y="4234577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Presents only essential features, hiding complex implementation details from the user.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85228"/>
            <a:ext cx="793790" cy="9526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46290" y="484393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Inheritance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746290" y="5187196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new classes (child) to reuse properties and methods of existing classes (parent), promoting code reusability.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37848"/>
            <a:ext cx="793790" cy="9526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46290" y="57965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Polymorphism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746290" y="6139815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objects of different classes to be treated as objects of a common type, enabling a single interface for diverse functionalities.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41759"/>
            <a:ext cx="9458444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 &amp; Abstraction in Action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6047" y="1835110"/>
            <a:ext cx="3520916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 Example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756047" y="2418278"/>
            <a:ext cx="6321981" cy="3401378"/>
          </a:xfrm>
          <a:prstGeom prst="roundRect">
            <a:avLst>
              <a:gd name="adj" fmla="val 2401"/>
            </a:avLst>
          </a:prstGeom>
          <a:solidFill>
            <a:srgbClr val="F2F0ED"/>
          </a:solidFill>
          <a:ln/>
        </p:spPr>
      </p:sp>
      <p:sp>
        <p:nvSpPr>
          <p:cNvPr id="5" name="Shape 3"/>
          <p:cNvSpPr/>
          <p:nvPr/>
        </p:nvSpPr>
        <p:spPr>
          <a:xfrm>
            <a:off x="746403" y="2418278"/>
            <a:ext cx="6341269" cy="3401378"/>
          </a:xfrm>
          <a:prstGeom prst="roundRect">
            <a:avLst>
              <a:gd name="adj" fmla="val 857"/>
            </a:avLst>
          </a:prstGeom>
          <a:solidFill>
            <a:srgbClr val="F2F0ED"/>
          </a:solidFill>
          <a:ln/>
        </p:spPr>
      </p:sp>
      <p:sp>
        <p:nvSpPr>
          <p:cNvPr id="6" name="Text 4"/>
          <p:cNvSpPr/>
          <p:nvPr/>
        </p:nvSpPr>
        <p:spPr>
          <a:xfrm>
            <a:off x="940713" y="2564011"/>
            <a:ext cx="5952649" cy="3109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User {  constructor(name) {    let _name = name; // Private-like variable    this.getName = () =&gt; _name; // Public getter  }}const user = new User("Hariom");console.log(user.getName()); // Access via getter// console.log(user._name); // Undefined, hidden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6047" y="6038374"/>
            <a:ext cx="632198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code demonstrates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by hiding 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_name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variable within 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class, accessible only through 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getName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method.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59993" y="1835110"/>
            <a:ext cx="312384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Abstraction Example</a:t>
            </a:r>
            <a:endParaRPr lang="en-US" sz="2250" dirty="0"/>
          </a:p>
        </p:txBody>
      </p:sp>
      <p:sp>
        <p:nvSpPr>
          <p:cNvPr id="9" name="Shape 7"/>
          <p:cNvSpPr/>
          <p:nvPr/>
        </p:nvSpPr>
        <p:spPr>
          <a:xfrm>
            <a:off x="7559993" y="2418278"/>
            <a:ext cx="6321981" cy="4023360"/>
          </a:xfrm>
          <a:prstGeom prst="roundRect">
            <a:avLst>
              <a:gd name="adj" fmla="val 2030"/>
            </a:avLst>
          </a:prstGeom>
          <a:solidFill>
            <a:srgbClr val="F2F0ED"/>
          </a:solidFill>
          <a:ln/>
        </p:spPr>
      </p:sp>
      <p:sp>
        <p:nvSpPr>
          <p:cNvPr id="10" name="Shape 8"/>
          <p:cNvSpPr/>
          <p:nvPr/>
        </p:nvSpPr>
        <p:spPr>
          <a:xfrm>
            <a:off x="7550348" y="2418278"/>
            <a:ext cx="6341269" cy="4023360"/>
          </a:xfrm>
          <a:prstGeom prst="roundRect">
            <a:avLst>
              <a:gd name="adj" fmla="val 725"/>
            </a:avLst>
          </a:prstGeom>
          <a:solidFill>
            <a:srgbClr val="F2F0ED"/>
          </a:solidFill>
          <a:ln/>
        </p:spPr>
      </p:sp>
      <p:sp>
        <p:nvSpPr>
          <p:cNvPr id="11" name="Text 9"/>
          <p:cNvSpPr/>
          <p:nvPr/>
        </p:nvSpPr>
        <p:spPr>
          <a:xfrm>
            <a:off x="7744658" y="2564011"/>
            <a:ext cx="5952649" cy="373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  drive() {    this.startEngine(); // Abstraction: internal    console.log("Car is moving");  }  startEngine() {    console.log("Engine started");  }}const myCar = new Car();myCar.drive(); // User only sees 'drive()'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59993" y="6660356"/>
            <a:ext cx="632198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Here, 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drive()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method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underlying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startEngine()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logic. The user only needs to call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drive()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without knowing its internal steps.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8309134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Inheritance: Building on Existing Foundations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58666" y="1406247"/>
            <a:ext cx="7730371" cy="6074331"/>
          </a:xfrm>
          <a:prstGeom prst="roundRect">
            <a:avLst>
              <a:gd name="adj" fmla="val 974"/>
            </a:avLst>
          </a:prstGeom>
          <a:solidFill>
            <a:srgbClr val="F2F0ED"/>
          </a:solidFill>
          <a:ln/>
        </p:spPr>
      </p:sp>
      <p:sp>
        <p:nvSpPr>
          <p:cNvPr id="4" name="Shape 2"/>
          <p:cNvSpPr/>
          <p:nvPr/>
        </p:nvSpPr>
        <p:spPr>
          <a:xfrm>
            <a:off x="751642" y="1406247"/>
            <a:ext cx="7744420" cy="6074331"/>
          </a:xfrm>
          <a:prstGeom prst="roundRect">
            <a:avLst>
              <a:gd name="adj" fmla="val 348"/>
            </a:avLst>
          </a:prstGeom>
          <a:solidFill>
            <a:srgbClr val="F2F0ED"/>
          </a:solidFill>
          <a:ln/>
        </p:spPr>
      </p:sp>
      <p:sp>
        <p:nvSpPr>
          <p:cNvPr id="5" name="Text 3"/>
          <p:cNvSpPr/>
          <p:nvPr/>
        </p:nvSpPr>
        <p:spPr>
          <a:xfrm>
            <a:off x="892493" y="1511856"/>
            <a:ext cx="7462718" cy="5863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Animal {  constructor(name) {    this.name = name;  }  sound() {    console.log(`${this.name} makes a generic sound.`);  }}class Dog extends Animal {  constructor(name, breed) {    super(name); // Call parent constructor    this.breed = breed;  }  sound() { // Override parent method    console.log(`${this.name} (${this.breed}) barks loudly!`);  }  bark() {    console.log("Woof woof!");  }}const myDog = new Dog("Buddy", "Golden Retriever");myDog.sound(); // Output: Buddy (Golden Retriever) barks loudly!myDog.bark();  // Output: Woof woof!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8840272" y="1374577"/>
            <a:ext cx="503896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this example,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Dog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inherits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Animal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class. It reuses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sound()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method (and overrides it for specific behaviour) and adds its own unique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bark()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method.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8840272" y="2223611"/>
            <a:ext cx="5038963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demonstrates how inheritance promotes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reusability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allows for a hierarchical relationship between classes.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0272" y="2833092"/>
            <a:ext cx="5038963" cy="3893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14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Types of Inheritance in JavaScript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50331"/>
            <a:ext cx="4196358" cy="2479477"/>
          </a:xfrm>
          <a:prstGeom prst="roundRect">
            <a:avLst>
              <a:gd name="adj" fmla="val 590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50331"/>
            <a:ext cx="121920" cy="2479477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07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 Inheritance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98044"/>
            <a:ext cx="359033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 inherits from only one parent class.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Dog extends Animal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50331"/>
            <a:ext cx="4196358" cy="2479477"/>
          </a:xfrm>
          <a:prstGeom prst="roundRect">
            <a:avLst>
              <a:gd name="adj" fmla="val 590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50331"/>
            <a:ext cx="121920" cy="2479477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07625"/>
            <a:ext cx="3217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Multilevel Inheritance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398044"/>
            <a:ext cx="3590330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class inherits from another class, which itself inherits from a third class.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Puppy extends Dog extends Animal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50331"/>
            <a:ext cx="4196358" cy="2479477"/>
          </a:xfrm>
          <a:prstGeom prst="roundRect">
            <a:avLst>
              <a:gd name="adj" fmla="val 590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50331"/>
            <a:ext cx="121920" cy="2479477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07625"/>
            <a:ext cx="3546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Hierarchical Inheritance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398044"/>
            <a:ext cx="3590330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classes inherit from a single parent class.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extends Animal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Fish extends Animal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5662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35662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613916"/>
            <a:ext cx="4780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Multiple Inheritance (Not Direct)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610433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does not directly support inheriting from multiple classes. This is often achieved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mixins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35662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535662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561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Hybrid Inheritance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610433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combination of two or more types of inheritance, often involving mixins to simulate multiple inheritance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059" y="369332"/>
            <a:ext cx="4894302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Polymorphism: Many Forms, One Interface</a:t>
            </a:r>
            <a:endParaRPr lang="en-US" sz="1700" dirty="0"/>
          </a:p>
        </p:txBody>
      </p:sp>
      <p:sp>
        <p:nvSpPr>
          <p:cNvPr id="3" name="Shape 1"/>
          <p:cNvSpPr/>
          <p:nvPr/>
        </p:nvSpPr>
        <p:spPr>
          <a:xfrm>
            <a:off x="470059" y="871061"/>
            <a:ext cx="7433786" cy="3758803"/>
          </a:xfrm>
          <a:prstGeom prst="roundRect">
            <a:avLst>
              <a:gd name="adj" fmla="val 976"/>
            </a:avLst>
          </a:prstGeom>
          <a:solidFill>
            <a:srgbClr val="F2F0ED"/>
          </a:solidFill>
          <a:ln/>
        </p:spPr>
      </p:sp>
      <p:sp>
        <p:nvSpPr>
          <p:cNvPr id="4" name="Shape 2"/>
          <p:cNvSpPr/>
          <p:nvPr/>
        </p:nvSpPr>
        <p:spPr>
          <a:xfrm>
            <a:off x="465773" y="871061"/>
            <a:ext cx="7442359" cy="3758803"/>
          </a:xfrm>
          <a:prstGeom prst="roundRect">
            <a:avLst>
              <a:gd name="adj" fmla="val 348"/>
            </a:avLst>
          </a:prstGeom>
          <a:solidFill>
            <a:srgbClr val="F2F0ED"/>
          </a:solidFill>
          <a:ln/>
        </p:spPr>
      </p:sp>
      <p:sp>
        <p:nvSpPr>
          <p:cNvPr id="5" name="Text 3"/>
          <p:cNvSpPr/>
          <p:nvPr/>
        </p:nvSpPr>
        <p:spPr>
          <a:xfrm>
            <a:off x="553045" y="936427"/>
            <a:ext cx="7267813" cy="362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Shape {  draw() {    console.log("Drawing a generic shape.");  }}class Circle extends Shape {  draw() {    console.log("Drawing a circle.");  }}class Rectangle extends Shape {  draw() {    console.log("Drawing a rectangle.");  }}const shapes = [new Shape(), new Circle(), new Rectangle()];shapes.forEach(shape =&gt; shape.draw());// Output:// Drawing a generic shape.// Drawing a circle.// Drawing a rectangle.</a:t>
            </a:r>
            <a:endParaRPr lang="en-US" sz="650" dirty="0"/>
          </a:p>
        </p:txBody>
      </p:sp>
      <p:sp>
        <p:nvSpPr>
          <p:cNvPr id="6" name="Text 4"/>
          <p:cNvSpPr/>
          <p:nvPr/>
        </p:nvSpPr>
        <p:spPr>
          <a:xfrm>
            <a:off x="8124349" y="851416"/>
            <a:ext cx="6043493" cy="286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code illustrates </a:t>
            </a:r>
            <a:pPr algn="l" indent="0" marL="0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polymorphism</a:t>
            </a:r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through method overriding. The </a:t>
            </a:r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draw()</a:t>
            </a:r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method behaves differently based on the object type (Shape, Circle, or Rectangle), despite being called using a common interface.</a:t>
            </a:r>
            <a:endParaRPr lang="en-US" sz="650" dirty="0"/>
          </a:p>
        </p:txBody>
      </p:sp>
      <p:sp>
        <p:nvSpPr>
          <p:cNvPr id="7" name="Text 5"/>
          <p:cNvSpPr/>
          <p:nvPr/>
        </p:nvSpPr>
        <p:spPr>
          <a:xfrm>
            <a:off x="8124349" y="1216581"/>
            <a:ext cx="6043493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flexibility allows for more adaptable and extensible code designs.</a:t>
            </a:r>
            <a:endParaRPr lang="en-US" sz="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4349" y="1454229"/>
            <a:ext cx="6043493" cy="8805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5192"/>
            <a:ext cx="3460075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CHAPTER 3: Practical Implementation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44855" y="939522"/>
            <a:ext cx="57610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Classes and Objects in JavaScript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744855" y="1734860"/>
            <a:ext cx="6401633" cy="5076825"/>
          </a:xfrm>
          <a:prstGeom prst="roundRect">
            <a:avLst>
              <a:gd name="adj" fmla="val 1144"/>
            </a:avLst>
          </a:prstGeom>
          <a:solidFill>
            <a:srgbClr val="F2F0ED"/>
          </a:solidFill>
          <a:ln/>
        </p:spPr>
      </p:sp>
      <p:sp>
        <p:nvSpPr>
          <p:cNvPr id="5" name="Shape 3"/>
          <p:cNvSpPr/>
          <p:nvPr/>
        </p:nvSpPr>
        <p:spPr>
          <a:xfrm>
            <a:off x="737949" y="1734860"/>
            <a:ext cx="6415445" cy="5076825"/>
          </a:xfrm>
          <a:prstGeom prst="roundRect">
            <a:avLst>
              <a:gd name="adj" fmla="val 409"/>
            </a:avLst>
          </a:prstGeom>
          <a:solidFill>
            <a:srgbClr val="F2F0ED"/>
          </a:solidFill>
          <a:ln/>
        </p:spPr>
      </p:sp>
      <p:sp>
        <p:nvSpPr>
          <p:cNvPr id="6" name="Text 4"/>
          <p:cNvSpPr/>
          <p:nvPr/>
        </p:nvSpPr>
        <p:spPr>
          <a:xfrm>
            <a:off x="876181" y="1838563"/>
            <a:ext cx="6138982" cy="486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Student {  constructor(name, studentId) {    this.name = name;    this.studentId = studentId;  }  showDetails() {    console.log(`Name: ${this.name}, ID: ${this.studentId}`);  }  static generateId() {    return Math.floor(Math.random() * 10000);  }}// Creating objects (instances of the class)const student1 = new Student("Hariom", Student.generateId());const student2 = new Student("Priya", Student.generateId());student1.showDetails(); // Output: Name: Hariom, ID: [random_id]student2.showDetails(); // Output: Name: Priya, ID: [random_id]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491532" y="1703665"/>
            <a:ext cx="6401633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JavaScript,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a blueprint for creating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(instances). The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 defines properties (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studentId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and methods (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showDetails()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91532" y="2286000"/>
            <a:ext cx="6401633" cy="67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declaration (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student1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student2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creates a new object based on this blueprint, demonstrating how classes are used to instantiate individual entities with shared characteristics and behaviours.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532" y="3113246"/>
            <a:ext cx="6401633" cy="4707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2025-07-30T11:56:44Z</dcterms:created>
  <dcterms:modified xsi:type="dcterms:W3CDTF">2025-07-30T11:56:44Z</dcterms:modified>
</cp:coreProperties>
</file>